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王漢宗特黑體" panose="02020500000000000000" charset="-120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1EBBBCC-DAD2-459C-BE2E-F6DE35CF9A28}" styleName="深色樣式 2 - 輔色 3/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4800" y="3771900"/>
            <a:ext cx="17678400" cy="20518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000"/>
              </a:lnSpc>
            </a:pPr>
            <a:r>
              <a:rPr lang="en-US" sz="16700" spc="-2000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智慧影音推薦系統</a:t>
            </a:r>
            <a:endParaRPr lang="en-US" sz="16700" spc="-2000" dirty="0">
              <a:solidFill>
                <a:srgbClr val="1E1E1E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1785829" y="8910254"/>
            <a:ext cx="5050227" cy="572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57"/>
              </a:lnSpc>
            </a:pPr>
            <a:r>
              <a:rPr lang="en-US" sz="2969" spc="-59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111534205彭仕衡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363564" y="702757"/>
            <a:ext cx="4953508" cy="8881485"/>
          </a:xfrm>
          <a:custGeom>
            <a:avLst/>
            <a:gdLst/>
            <a:ahLst/>
            <a:cxnLst/>
            <a:rect l="l" t="t" r="r" b="b"/>
            <a:pathLst>
              <a:path w="4953508" h="8881485">
                <a:moveTo>
                  <a:pt x="0" y="0"/>
                </a:moveTo>
                <a:lnTo>
                  <a:pt x="4953508" y="0"/>
                </a:lnTo>
                <a:lnTo>
                  <a:pt x="4953508" y="8881486"/>
                </a:lnTo>
                <a:lnTo>
                  <a:pt x="0" y="88814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183800" y="3099823"/>
            <a:ext cx="7874600" cy="17953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5"/>
              </a:lnSpc>
            </a:pP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本專案開發了一個名為「SmartMedia」的整合型影音推薦平台。透過對接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 YouTube Data API v3，系統能夠自動抓取、分類並呈現高品質的影音內容，並提供管理員後台進行數據監控與內容微調</a:t>
            </a:r>
          </a:p>
          <a:p>
            <a:pPr algn="just">
              <a:lnSpc>
                <a:spcPts val="2805"/>
              </a:lnSpc>
            </a:pPr>
            <a:endParaRPr lang="en-US" sz="2418" spc="232" dirty="0">
              <a:solidFill>
                <a:srgbClr val="1E1E1E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58996" y="1935314"/>
            <a:ext cx="6320382" cy="1944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4"/>
              </a:lnSpc>
            </a:pPr>
            <a:r>
              <a:rPr lang="en-US" sz="8280" spc="-579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一、 專案摘要</a:t>
            </a:r>
          </a:p>
          <a:p>
            <a:pPr algn="l">
              <a:lnSpc>
                <a:spcPts val="6624"/>
              </a:lnSpc>
            </a:pPr>
            <a:endParaRPr lang="en-US" sz="8280" spc="-579">
              <a:solidFill>
                <a:srgbClr val="1E1E1E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006277" y="5191263"/>
            <a:ext cx="4253023" cy="4114800"/>
          </a:xfrm>
          <a:custGeom>
            <a:avLst/>
            <a:gdLst/>
            <a:ahLst/>
            <a:cxnLst/>
            <a:rect l="l" t="t" r="r" b="b"/>
            <a:pathLst>
              <a:path w="4253023" h="4114800">
                <a:moveTo>
                  <a:pt x="0" y="0"/>
                </a:moveTo>
                <a:lnTo>
                  <a:pt x="4253023" y="0"/>
                </a:lnTo>
                <a:lnTo>
                  <a:pt x="425302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79626" y="3375370"/>
            <a:ext cx="10864774" cy="4824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在資訊爆炸的時代，使用者常面臨「選擇障礙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」，</a:t>
            </a: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在海量的影片中難以快速找到符合當下心情或需求的內容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。</a:t>
            </a:r>
          </a:p>
          <a:p>
            <a:pPr marL="522185" lvl="1" indent="-261093" algn="just">
              <a:lnSpc>
                <a:spcPct val="150000"/>
              </a:lnSpc>
              <a:buAutoNum type="arabicPeriod"/>
            </a:pP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資訊過載解決方案：透過預設的分類（如電影解說、音樂、紀錄片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），</a:t>
            </a: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過濾掉廣告與短影音（Shorts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），</a:t>
            </a: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提供純淨的長篇內容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。</a:t>
            </a:r>
          </a:p>
          <a:p>
            <a:pPr marL="522185" lvl="1" indent="-261093" algn="just">
              <a:lnSpc>
                <a:spcPct val="150000"/>
              </a:lnSpc>
              <a:buAutoNum type="arabicPeriod"/>
            </a:pP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跨平台整合實踐：實作一個結合後端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 Flask </a:t>
            </a: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邏輯、前端動態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 UI </a:t>
            </a: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以及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 Docker </a:t>
            </a: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容器化技術的完整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 Web </a:t>
            </a: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應用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。</a:t>
            </a:r>
          </a:p>
          <a:p>
            <a:pPr marL="522185" lvl="1" indent="-261093" algn="just">
              <a:lnSpc>
                <a:spcPct val="150000"/>
              </a:lnSpc>
              <a:buAutoNum type="arabicPeriod"/>
            </a:pPr>
            <a:r>
              <a:rPr lang="en-US" sz="2418" spc="232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數據驅動管理：開發者希望觀察使用者的點擊行為，透過數據分析了解熱門分類，進而優化推薦內容</a:t>
            </a:r>
            <a:r>
              <a:rPr lang="en-US" sz="2418" spc="232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。</a:t>
            </a:r>
          </a:p>
          <a:p>
            <a:pPr algn="just">
              <a:lnSpc>
                <a:spcPts val="2805"/>
              </a:lnSpc>
            </a:pPr>
            <a:endParaRPr lang="en-US" sz="2418" spc="232" dirty="0">
              <a:solidFill>
                <a:srgbClr val="1E1E1E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58996" y="1935314"/>
            <a:ext cx="6320382" cy="1944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4"/>
              </a:lnSpc>
            </a:pPr>
            <a:r>
              <a:rPr lang="en-US" sz="8280" spc="-579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二、 開發動機</a:t>
            </a:r>
          </a:p>
          <a:p>
            <a:pPr algn="l">
              <a:lnSpc>
                <a:spcPts val="6624"/>
              </a:lnSpc>
            </a:pPr>
            <a:endParaRPr lang="en-US" sz="8280" spc="-579">
              <a:solidFill>
                <a:srgbClr val="1E1E1E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79626" y="3375370"/>
            <a:ext cx="11787452" cy="6051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2185" lvl="1" indent="-261093" algn="just">
              <a:lnSpc>
                <a:spcPts val="2805"/>
              </a:lnSpc>
              <a:buFont typeface="Arial"/>
              <a:buChar char="•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第 1-2 週：需求分析與環境建置</a:t>
            </a:r>
          </a:p>
          <a:p>
            <a:pPr marL="1044371" lvl="2" indent="-348124" algn="just">
              <a:lnSpc>
                <a:spcPts val="2805"/>
              </a:lnSpc>
              <a:buFont typeface="Arial"/>
              <a:buChar char="⚬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確定功能需求（搜尋、分類顯示、後台管理）。</a:t>
            </a:r>
          </a:p>
          <a:p>
            <a:pPr marL="1044371" lvl="2" indent="-348124" algn="just">
              <a:lnSpc>
                <a:spcPts val="2805"/>
              </a:lnSpc>
              <a:buFont typeface="Arial"/>
              <a:buChar char="⚬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完成 Python 虛擬環境與 Flask 基礎架構。</a:t>
            </a:r>
          </a:p>
          <a:p>
            <a:pPr marL="1044371" lvl="2" indent="-348124" algn="just">
              <a:lnSpc>
                <a:spcPts val="2805"/>
              </a:lnSpc>
              <a:buFont typeface="Arial"/>
              <a:buChar char="⚬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申請並測試 YouTube Data API 權限。</a:t>
            </a:r>
          </a:p>
          <a:p>
            <a:pPr marL="522185" lvl="1" indent="-261093" algn="just">
              <a:lnSpc>
                <a:spcPts val="2805"/>
              </a:lnSpc>
              <a:buFont typeface="Arial"/>
              <a:buChar char="•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第 3 週：核心功能開發 (Backend)</a:t>
            </a:r>
          </a:p>
          <a:p>
            <a:pPr marL="1044371" lvl="2" indent="-348124" algn="just">
              <a:lnSpc>
                <a:spcPts val="2805"/>
              </a:lnSpc>
              <a:buFont typeface="Arial"/>
              <a:buChar char="⚬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實作 youtube_service.py：對接 API，建立影片過濾與排序演算法。</a:t>
            </a:r>
          </a:p>
          <a:p>
            <a:pPr marL="1044371" lvl="2" indent="-348124" algn="just">
              <a:lnSpc>
                <a:spcPts val="2805"/>
              </a:lnSpc>
              <a:buFont typeface="Arial"/>
              <a:buChar char="⚬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實作 app.py：建立動態路由與 Session 管理。</a:t>
            </a:r>
          </a:p>
          <a:p>
            <a:pPr marL="522185" lvl="1" indent="-261093" algn="just">
              <a:lnSpc>
                <a:spcPts val="2805"/>
              </a:lnSpc>
              <a:buFont typeface="Arial"/>
              <a:buChar char="•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第 4 週：介面設計與互動 (Frontend)</a:t>
            </a:r>
          </a:p>
          <a:p>
            <a:pPr marL="1044371" lvl="2" indent="-348124" algn="just">
              <a:lnSpc>
                <a:spcPts val="2805"/>
              </a:lnSpc>
              <a:buFont typeface="Arial"/>
              <a:buChar char="⚬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設計響應式網頁佈局（Netflix 風格之橫向滾動列）。</a:t>
            </a:r>
          </a:p>
          <a:p>
            <a:pPr marL="1044371" lvl="2" indent="-348124" algn="just">
              <a:lnSpc>
                <a:spcPts val="2805"/>
              </a:lnSpc>
              <a:buFont typeface="Arial"/>
              <a:buChar char="⚬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實作 app.js：處理異步點擊紀錄與 UI 交互。</a:t>
            </a:r>
          </a:p>
          <a:p>
            <a:pPr marL="522185" lvl="1" indent="-261093" algn="just">
              <a:lnSpc>
                <a:spcPts val="2805"/>
              </a:lnSpc>
              <a:buFont typeface="Arial"/>
              <a:buChar char="•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第 5 週：數據分析與管理後台</a:t>
            </a:r>
          </a:p>
          <a:p>
            <a:pPr marL="1044371" lvl="2" indent="-348124" algn="just">
              <a:lnSpc>
                <a:spcPts val="2805"/>
              </a:lnSpc>
              <a:buFont typeface="Arial"/>
              <a:buChar char="⚬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實作 analytics.py：JSON 數據持久化與統計圖表產生。</a:t>
            </a:r>
          </a:p>
          <a:p>
            <a:pPr marL="1044371" lvl="2" indent="-348124" algn="just">
              <a:lnSpc>
                <a:spcPts val="2805"/>
              </a:lnSpc>
              <a:buFont typeface="Arial"/>
              <a:buChar char="⚬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串接 Chart.js 提供視覺化流量報告。</a:t>
            </a:r>
          </a:p>
          <a:p>
            <a:pPr marL="522185" lvl="1" indent="-261093" algn="just">
              <a:lnSpc>
                <a:spcPts val="2805"/>
              </a:lnSpc>
              <a:buFont typeface="Arial"/>
              <a:buChar char="•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第 6 週：部署測試與文件撰寫</a:t>
            </a:r>
          </a:p>
          <a:p>
            <a:pPr marL="1044371" lvl="2" indent="-348124" algn="just">
              <a:lnSpc>
                <a:spcPts val="2805"/>
              </a:lnSpc>
              <a:buFont typeface="Arial"/>
              <a:buChar char="⚬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撰寫 Dockerfile 與 docker-compose.yml 進行容器化打包。</a:t>
            </a:r>
          </a:p>
          <a:p>
            <a:pPr marL="1044371" lvl="2" indent="-348124" algn="just">
              <a:lnSpc>
                <a:spcPts val="2805"/>
              </a:lnSpc>
              <a:buFont typeface="Arial"/>
              <a:buChar char="⚬"/>
            </a:pPr>
            <a:r>
              <a:rPr lang="en-US" sz="2418" spc="232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完成最終除錯與期末報告撰寫。</a:t>
            </a:r>
          </a:p>
          <a:p>
            <a:pPr algn="just">
              <a:lnSpc>
                <a:spcPts val="2805"/>
              </a:lnSpc>
            </a:pPr>
            <a:endParaRPr lang="en-US" sz="2418" spc="232">
              <a:solidFill>
                <a:srgbClr val="1E1E1E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3267078" y="5143500"/>
            <a:ext cx="4995205" cy="4114800"/>
          </a:xfrm>
          <a:custGeom>
            <a:avLst/>
            <a:gdLst/>
            <a:ahLst/>
            <a:cxnLst/>
            <a:rect l="l" t="t" r="r" b="b"/>
            <a:pathLst>
              <a:path w="4995205" h="4114800">
                <a:moveTo>
                  <a:pt x="0" y="0"/>
                </a:moveTo>
                <a:lnTo>
                  <a:pt x="4995205" y="0"/>
                </a:lnTo>
                <a:lnTo>
                  <a:pt x="499520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58996" y="1935314"/>
            <a:ext cx="6320382" cy="1944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4"/>
              </a:lnSpc>
            </a:pPr>
            <a:r>
              <a:rPr lang="en-US" sz="8280" spc="-579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三、 專案時程</a:t>
            </a:r>
          </a:p>
          <a:p>
            <a:pPr algn="l">
              <a:lnSpc>
                <a:spcPts val="6624"/>
              </a:lnSpc>
            </a:pPr>
            <a:endParaRPr lang="en-US" sz="8280" spc="-579">
              <a:solidFill>
                <a:srgbClr val="1E1E1E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4423606" y="367762"/>
            <a:ext cx="2835694" cy="2463509"/>
          </a:xfrm>
          <a:custGeom>
            <a:avLst/>
            <a:gdLst/>
            <a:ahLst/>
            <a:cxnLst/>
            <a:rect l="l" t="t" r="r" b="b"/>
            <a:pathLst>
              <a:path w="2835694" h="2463509">
                <a:moveTo>
                  <a:pt x="0" y="0"/>
                </a:moveTo>
                <a:lnTo>
                  <a:pt x="2835694" y="0"/>
                </a:lnTo>
                <a:lnTo>
                  <a:pt x="2835694" y="2463509"/>
                </a:lnTo>
                <a:lnTo>
                  <a:pt x="0" y="24635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58996" y="1935314"/>
            <a:ext cx="6320382" cy="1944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4"/>
              </a:lnSpc>
            </a:pPr>
            <a:r>
              <a:rPr lang="en-US" sz="8280" spc="-579" dirty="0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四、 </a:t>
            </a:r>
            <a:r>
              <a:rPr lang="en-US" sz="8280" spc="-579" dirty="0" err="1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技術架構</a:t>
            </a:r>
            <a:endParaRPr lang="en-US" sz="8280" spc="-579" dirty="0">
              <a:solidFill>
                <a:srgbClr val="1E1E1E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  <a:p>
            <a:pPr algn="l">
              <a:lnSpc>
                <a:spcPts val="6624"/>
              </a:lnSpc>
            </a:pPr>
            <a:endParaRPr lang="en-US" sz="8280" spc="-579" dirty="0">
              <a:solidFill>
                <a:srgbClr val="1E1E1E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A2FE6810-F3F3-4EC1-8FDD-7B69D2A451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065057"/>
              </p:ext>
            </p:extLst>
          </p:nvPr>
        </p:nvGraphicFramePr>
        <p:xfrm>
          <a:off x="2294418" y="3619500"/>
          <a:ext cx="13563600" cy="4922678"/>
        </p:xfrm>
        <a:graphic>
          <a:graphicData uri="http://schemas.openxmlformats.org/drawingml/2006/table">
            <a:tbl>
              <a:tblPr>
                <a:tableStyleId>{91EBBBCC-DAD2-459C-BE2E-F6DE35CF9A28}</a:tableStyleId>
              </a:tblPr>
              <a:tblGrid>
                <a:gridCol w="3804424">
                  <a:extLst>
                    <a:ext uri="{9D8B030D-6E8A-4147-A177-3AD203B41FA5}">
                      <a16:colId xmlns:a16="http://schemas.microsoft.com/office/drawing/2014/main" val="4276807357"/>
                    </a:ext>
                  </a:extLst>
                </a:gridCol>
                <a:gridCol w="4879588">
                  <a:extLst>
                    <a:ext uri="{9D8B030D-6E8A-4147-A177-3AD203B41FA5}">
                      <a16:colId xmlns:a16="http://schemas.microsoft.com/office/drawing/2014/main" val="996059518"/>
                    </a:ext>
                  </a:extLst>
                </a:gridCol>
                <a:gridCol w="4879588">
                  <a:extLst>
                    <a:ext uri="{9D8B030D-6E8A-4147-A177-3AD203B41FA5}">
                      <a16:colId xmlns:a16="http://schemas.microsoft.com/office/drawing/2014/main" val="2556984040"/>
                    </a:ext>
                  </a:extLst>
                </a:gridCol>
              </a:tblGrid>
              <a:tr h="457924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組件</a:t>
                      </a:r>
                      <a:endParaRPr lang="zh-TW" altLang="en-US" sz="2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/>
                        <a:t>技術 </a:t>
                      </a:r>
                      <a:r>
                        <a:rPr lang="en-US" altLang="zh-TW" sz="2000"/>
                        <a:t>/ </a:t>
                      </a:r>
                      <a:r>
                        <a:rPr lang="zh-TW" altLang="en-US" sz="2000"/>
                        <a:t>工具</a:t>
                      </a:r>
                      <a:endParaRPr lang="zh-TW" altLang="en-US" sz="200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備註</a:t>
                      </a:r>
                      <a:endParaRPr lang="zh-TW" altLang="en-US" sz="2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228771"/>
                  </a:ext>
                </a:extLst>
              </a:tr>
              <a:tr h="457924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後端框架</a:t>
                      </a:r>
                      <a:endParaRPr lang="zh-TW" altLang="en-US" sz="2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Python Flask</a:t>
                      </a:r>
                      <a:endParaRPr lang="en-US" sz="200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/>
                        <a:t>負責邏輯運算與路徑導向</a:t>
                      </a:r>
                      <a:endParaRPr lang="zh-TW" altLang="en-US" sz="200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7236820"/>
                  </a:ext>
                </a:extLst>
              </a:tr>
              <a:tr h="801366">
                <a:tc>
                  <a:txBody>
                    <a:bodyPr/>
                    <a:lstStyle/>
                    <a:p>
                      <a:r>
                        <a:rPr lang="en-US" sz="2000" b="1" dirty="0"/>
                        <a:t>API </a:t>
                      </a:r>
                      <a:r>
                        <a:rPr lang="zh-TW" altLang="en-US" sz="2000" b="1" dirty="0"/>
                        <a:t>對接</a:t>
                      </a:r>
                      <a:endParaRPr lang="zh-TW" altLang="en-US" sz="2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YouTube Data API v3</a:t>
                      </a:r>
                      <a:endParaRPr lang="en-US" sz="200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/>
                        <a:t>實時獲取影片標題、封面與統計數據</a:t>
                      </a:r>
                      <a:endParaRPr lang="zh-TW" altLang="en-US" sz="200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54426"/>
                  </a:ext>
                </a:extLst>
              </a:tr>
              <a:tr h="801366">
                <a:tc>
                  <a:txBody>
                    <a:bodyPr/>
                    <a:lstStyle/>
                    <a:p>
                      <a:r>
                        <a:rPr lang="zh-TW" altLang="en-US" sz="2000" b="1"/>
                        <a:t>資料儲存</a:t>
                      </a:r>
                      <a:endParaRPr lang="zh-TW" altLang="en-US" sz="200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JSON </a:t>
                      </a:r>
                      <a:r>
                        <a:rPr lang="zh-TW" altLang="en-US" sz="2000" dirty="0"/>
                        <a:t>檔案系統</a:t>
                      </a:r>
                      <a:endParaRPr lang="zh-TW" altLang="en-US" sz="2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用於儲存點擊分析 </a:t>
                      </a:r>
                      <a:r>
                        <a:rPr lang="en-US" altLang="zh-TW" sz="2000" dirty="0"/>
                        <a:t>(</a:t>
                      </a:r>
                      <a:r>
                        <a:rPr lang="en-US" sz="2000" dirty="0" err="1"/>
                        <a:t>analytics.json</a:t>
                      </a:r>
                      <a:r>
                        <a:rPr lang="en-US" sz="2000" dirty="0"/>
                        <a:t>)</a:t>
                      </a:r>
                      <a:endParaRPr lang="en-US" sz="2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5757542"/>
                  </a:ext>
                </a:extLst>
              </a:tr>
              <a:tr h="801366">
                <a:tc>
                  <a:txBody>
                    <a:bodyPr/>
                    <a:lstStyle/>
                    <a:p>
                      <a:r>
                        <a:rPr lang="zh-TW" altLang="en-US" sz="2000" b="1"/>
                        <a:t>前端開發</a:t>
                      </a:r>
                      <a:endParaRPr lang="zh-TW" altLang="en-US" sz="200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HTML5, CSS3, JavaScript</a:t>
                      </a:r>
                      <a:endParaRPr lang="en-US" sz="2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Netflix </a:t>
                      </a:r>
                      <a:r>
                        <a:rPr lang="zh-TW" altLang="en-US" sz="2000" dirty="0"/>
                        <a:t>樣式設計、原生 </a:t>
                      </a:r>
                      <a:r>
                        <a:rPr lang="en-US" altLang="zh-TW" sz="2000" dirty="0"/>
                        <a:t>JS </a:t>
                      </a:r>
                      <a:r>
                        <a:rPr lang="zh-TW" altLang="en-US" sz="2000" dirty="0"/>
                        <a:t>控制滑動</a:t>
                      </a:r>
                      <a:endParaRPr lang="zh-TW" altLang="en-US" sz="2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6510438"/>
                  </a:ext>
                </a:extLst>
              </a:tr>
              <a:tr h="801366">
                <a:tc>
                  <a:txBody>
                    <a:bodyPr/>
                    <a:lstStyle/>
                    <a:p>
                      <a:r>
                        <a:rPr lang="zh-TW" altLang="en-US" sz="2000" b="1"/>
                        <a:t>圖表視覺化</a:t>
                      </a:r>
                      <a:endParaRPr lang="zh-TW" altLang="en-US" sz="200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Chart.js</a:t>
                      </a:r>
                      <a:endParaRPr lang="en-US" sz="200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於後台顯示 </a:t>
                      </a:r>
                      <a:r>
                        <a:rPr lang="en-US" altLang="zh-TW" sz="2000" dirty="0"/>
                        <a:t>24 </a:t>
                      </a:r>
                      <a:r>
                        <a:rPr lang="zh-TW" altLang="en-US" sz="2000" dirty="0"/>
                        <a:t>小時點擊分佈</a:t>
                      </a:r>
                      <a:endParaRPr lang="zh-TW" altLang="en-US" sz="2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5092085"/>
                  </a:ext>
                </a:extLst>
              </a:tr>
              <a:tr h="801366">
                <a:tc>
                  <a:txBody>
                    <a:bodyPr/>
                    <a:lstStyle/>
                    <a:p>
                      <a:r>
                        <a:rPr lang="zh-TW" altLang="en-US" sz="2000" b="1"/>
                        <a:t>部署工具</a:t>
                      </a:r>
                      <a:endParaRPr lang="zh-TW" altLang="en-US" sz="200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Docker &amp; Compose</a:t>
                      </a:r>
                      <a:endParaRPr lang="en-US" sz="200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實現一鍵部署與環境標準化</a:t>
                      </a:r>
                      <a:endParaRPr lang="zh-TW" altLang="en-US" sz="2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887483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79626" y="3370469"/>
            <a:ext cx="11787452" cy="481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2185" lvl="1" indent="-261093" algn="just">
              <a:lnSpc>
                <a:spcPts val="4208"/>
              </a:lnSpc>
              <a:buFont typeface="Arial"/>
              <a:buChar char="•"/>
            </a:pPr>
            <a:r>
              <a:rPr lang="en-US" sz="2418" spc="215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動態內容抓取：每次重新整理首頁時，系統會依據觀看次數與語言權重，選出各類別最優質的影片。</a:t>
            </a:r>
          </a:p>
          <a:p>
            <a:pPr marL="522185" lvl="1" indent="-261093" algn="just">
              <a:lnSpc>
                <a:spcPts val="4208"/>
              </a:lnSpc>
              <a:buFont typeface="Arial"/>
              <a:buChar char="•"/>
            </a:pPr>
            <a:r>
              <a:rPr lang="en-US" sz="2418" spc="215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深度數據監控：管理員可查看：</a:t>
            </a:r>
          </a:p>
          <a:p>
            <a:pPr marL="522185" lvl="1" indent="-261093" algn="just">
              <a:lnSpc>
                <a:spcPts val="4208"/>
              </a:lnSpc>
              <a:buFont typeface="Arial"/>
              <a:buChar char="•"/>
            </a:pPr>
            <a:r>
              <a:rPr lang="en-US" sz="2418" spc="215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總點擊量：監控平台流量。</a:t>
            </a:r>
          </a:p>
          <a:p>
            <a:pPr marL="522185" lvl="1" indent="-261093" algn="just">
              <a:lnSpc>
                <a:spcPts val="4208"/>
              </a:lnSpc>
              <a:buFont typeface="Arial"/>
              <a:buChar char="•"/>
            </a:pPr>
            <a:r>
              <a:rPr lang="en-US" sz="2418" spc="215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熱門影片排行：了解使用者喜好。</a:t>
            </a:r>
          </a:p>
          <a:p>
            <a:pPr marL="522185" lvl="1" indent="-261093" algn="just">
              <a:lnSpc>
                <a:spcPts val="4208"/>
              </a:lnSpc>
              <a:buFont typeface="Arial"/>
              <a:buChar char="•"/>
            </a:pPr>
            <a:r>
              <a:rPr lang="en-US" sz="2418" spc="215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點擊時段分佈：觀察使用者活躍時間。</a:t>
            </a:r>
          </a:p>
          <a:p>
            <a:pPr marL="522185" lvl="1" indent="-261093" algn="just">
              <a:lnSpc>
                <a:spcPts val="4208"/>
              </a:lnSpc>
              <a:buFont typeface="Arial"/>
              <a:buChar char="•"/>
            </a:pPr>
            <a:r>
              <a:rPr lang="en-US" sz="2418" spc="215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過濾演算法：程式自動在關鍵字中加入 -shorts -trailer 等參數，確保推薦內容為完整的正片或深度解析影片。</a:t>
            </a:r>
          </a:p>
          <a:p>
            <a:pPr algn="just">
              <a:lnSpc>
                <a:spcPts val="4208"/>
              </a:lnSpc>
            </a:pPr>
            <a:endParaRPr lang="en-US" sz="2418" spc="215">
              <a:solidFill>
                <a:srgbClr val="1E1E1E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3267078" y="51435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58996" y="2354328"/>
            <a:ext cx="8276550" cy="1106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4"/>
              </a:lnSpc>
            </a:pPr>
            <a:r>
              <a:rPr lang="en-US" sz="8280" spc="-579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五、 核心功能特色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79626" y="3370469"/>
            <a:ext cx="11787452" cy="4248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8"/>
              </a:lnSpc>
            </a:pPr>
            <a:r>
              <a:rPr lang="zh-TW" altLang="en-US" sz="2800" dirty="0">
                <a:latin typeface="王漢宗特黑體" panose="02020500000000000000" charset="-120"/>
                <a:ea typeface="王漢宗特黑體" panose="02020500000000000000" charset="-120"/>
              </a:rPr>
              <a:t>「智慧影音推薦系統」成功將複雜的第三方 </a:t>
            </a:r>
            <a:r>
              <a:rPr lang="en-US" altLang="zh-TW" sz="2800" dirty="0">
                <a:latin typeface="王漢宗特黑體" panose="02020500000000000000" charset="-120"/>
                <a:ea typeface="王漢宗特黑體" panose="02020500000000000000" charset="-120"/>
              </a:rPr>
              <a:t>API </a:t>
            </a:r>
            <a:r>
              <a:rPr lang="zh-TW" altLang="en-US" sz="2800" dirty="0">
                <a:latin typeface="王漢宗特黑體" panose="02020500000000000000" charset="-120"/>
                <a:ea typeface="王漢宗特黑體" panose="02020500000000000000" charset="-120"/>
              </a:rPr>
              <a:t>整合進簡潔的 </a:t>
            </a:r>
            <a:r>
              <a:rPr lang="en-US" altLang="zh-TW" sz="2800" dirty="0">
                <a:latin typeface="王漢宗特黑體" panose="02020500000000000000" charset="-120"/>
                <a:ea typeface="王漢宗特黑體" panose="02020500000000000000" charset="-120"/>
              </a:rPr>
              <a:t>Web UI </a:t>
            </a:r>
            <a:r>
              <a:rPr lang="zh-TW" altLang="en-US" sz="2800" dirty="0">
                <a:latin typeface="王漢宗特黑體" panose="02020500000000000000" charset="-120"/>
                <a:ea typeface="王漢宗特黑體" panose="02020500000000000000" charset="-120"/>
              </a:rPr>
              <a:t>中。透過本專案，我們驗證了 </a:t>
            </a:r>
            <a:r>
              <a:rPr lang="en-US" altLang="zh-TW" sz="2800" dirty="0">
                <a:latin typeface="王漢宗特黑體" panose="02020500000000000000" charset="-120"/>
                <a:ea typeface="王漢宗特黑體" panose="02020500000000000000" charset="-120"/>
              </a:rPr>
              <a:t>Python </a:t>
            </a:r>
            <a:r>
              <a:rPr lang="zh-TW" altLang="en-US" sz="2800" dirty="0">
                <a:latin typeface="王漢宗特黑體" panose="02020500000000000000" charset="-120"/>
                <a:ea typeface="王漢宗特黑體" panose="02020500000000000000" charset="-120"/>
              </a:rPr>
              <a:t>在處理影音數據與自動化管理上的強大能力，未來可進一步加入機器學習模型，實現更精準的個人化推薦。</a:t>
            </a:r>
          </a:p>
          <a:p>
            <a:pPr algn="just">
              <a:lnSpc>
                <a:spcPts val="4208"/>
              </a:lnSpc>
            </a:pPr>
            <a:endParaRPr lang="en-US" sz="2418" spc="215" dirty="0">
              <a:solidFill>
                <a:srgbClr val="1E1E1E"/>
              </a:solidFill>
              <a:latin typeface="王漢宗特黑體" panose="02020500000000000000" charset="-120"/>
              <a:ea typeface="王漢宗特黑體" panose="02020500000000000000" charset="-120"/>
              <a:cs typeface="王漢宗特黑體"/>
              <a:sym typeface="王漢宗特黑體"/>
            </a:endParaRPr>
          </a:p>
          <a:p>
            <a:pPr algn="just">
              <a:lnSpc>
                <a:spcPts val="4208"/>
              </a:lnSpc>
            </a:pPr>
            <a:endParaRPr lang="en-US" sz="2418" spc="215" dirty="0">
              <a:solidFill>
                <a:srgbClr val="1E1E1E"/>
              </a:solidFill>
              <a:latin typeface="王漢宗特黑體" panose="02020500000000000000" charset="-120"/>
              <a:ea typeface="王漢宗特黑體" panose="02020500000000000000" charset="-120"/>
              <a:cs typeface="王漢宗特黑體"/>
              <a:sym typeface="王漢宗特黑體"/>
            </a:endParaRPr>
          </a:p>
          <a:p>
            <a:pPr algn="just">
              <a:lnSpc>
                <a:spcPts val="4208"/>
              </a:lnSpc>
            </a:pPr>
            <a:endParaRPr lang="en-US" sz="2418" spc="215" dirty="0">
              <a:solidFill>
                <a:srgbClr val="1E1E1E"/>
              </a:solidFill>
              <a:latin typeface="王漢宗特黑體" panose="02020500000000000000" charset="-120"/>
              <a:ea typeface="王漢宗特黑體" panose="02020500000000000000" charset="-120"/>
              <a:cs typeface="王漢宗特黑體"/>
              <a:sym typeface="王漢宗特黑體"/>
            </a:endParaRPr>
          </a:p>
          <a:p>
            <a:pPr algn="just">
              <a:lnSpc>
                <a:spcPts val="4208"/>
              </a:lnSpc>
            </a:pPr>
            <a:endParaRPr lang="en-US" sz="2418" spc="215" dirty="0">
              <a:solidFill>
                <a:srgbClr val="1E1E1E"/>
              </a:solidFill>
              <a:latin typeface="王漢宗特黑體" panose="02020500000000000000" charset="-120"/>
              <a:ea typeface="王漢宗特黑體" panose="02020500000000000000" charset="-120"/>
              <a:cs typeface="王漢宗特黑體"/>
              <a:sym typeface="王漢宗特黑體"/>
            </a:endParaRPr>
          </a:p>
          <a:p>
            <a:pPr algn="just">
              <a:lnSpc>
                <a:spcPts val="4208"/>
              </a:lnSpc>
            </a:pPr>
            <a:r>
              <a:rPr lang="en-US" sz="2418" spc="215" dirty="0">
                <a:solidFill>
                  <a:srgbClr val="1E1E1E"/>
                </a:solidFill>
                <a:latin typeface="王漢宗特黑體" panose="02020500000000000000" charset="-120"/>
                <a:ea typeface="王漢宗特黑體" panose="02020500000000000000" charset="-120"/>
                <a:cs typeface="王漢宗特黑體"/>
                <a:sym typeface="王漢宗特黑體"/>
              </a:rPr>
              <a:t> </a:t>
            </a:r>
          </a:p>
        </p:txBody>
      </p:sp>
      <p:sp>
        <p:nvSpPr>
          <p:cNvPr id="3" name="Freeform 3"/>
          <p:cNvSpPr/>
          <p:nvPr/>
        </p:nvSpPr>
        <p:spPr>
          <a:xfrm>
            <a:off x="13505203" y="5247903"/>
            <a:ext cx="3888486" cy="4114800"/>
          </a:xfrm>
          <a:custGeom>
            <a:avLst/>
            <a:gdLst/>
            <a:ahLst/>
            <a:cxnLst/>
            <a:rect l="l" t="t" r="r" b="b"/>
            <a:pathLst>
              <a:path w="3888486" h="4114800">
                <a:moveTo>
                  <a:pt x="0" y="0"/>
                </a:moveTo>
                <a:lnTo>
                  <a:pt x="3888486" y="0"/>
                </a:lnTo>
                <a:lnTo>
                  <a:pt x="38884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58996" y="1935141"/>
            <a:ext cx="4364087" cy="1944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4"/>
              </a:lnSpc>
            </a:pPr>
            <a:r>
              <a:rPr lang="en-US" sz="8280" spc="-579">
                <a:solidFill>
                  <a:srgbClr val="1E1E1E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六、 結論</a:t>
            </a:r>
          </a:p>
          <a:p>
            <a:pPr algn="l">
              <a:lnSpc>
                <a:spcPts val="6624"/>
              </a:lnSpc>
            </a:pPr>
            <a:endParaRPr lang="en-US" sz="8280" spc="-579">
              <a:solidFill>
                <a:srgbClr val="1E1E1E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377</Words>
  <Application>Microsoft Office PowerPoint</Application>
  <PresentationFormat>自訂</PresentationFormat>
  <Paragraphs>62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1" baseType="lpstr">
      <vt:lpstr>Arial</vt:lpstr>
      <vt:lpstr>王漢宗特黑體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智慧影音推薦系統</dc:title>
  <cp:lastModifiedBy>asus</cp:lastModifiedBy>
  <cp:revision>3</cp:revision>
  <dcterms:created xsi:type="dcterms:W3CDTF">2006-08-16T00:00:00Z</dcterms:created>
  <dcterms:modified xsi:type="dcterms:W3CDTF">2026-01-02T02:43:21Z</dcterms:modified>
  <dc:identifier>DAG9OlA7gCc</dc:identifier>
</cp:coreProperties>
</file>

<file path=docProps/thumbnail.jpeg>
</file>